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5" r:id="rId2"/>
    <p:sldId id="294" r:id="rId3"/>
    <p:sldId id="296" r:id="rId4"/>
    <p:sldId id="299" r:id="rId5"/>
    <p:sldId id="309" r:id="rId6"/>
    <p:sldId id="311" r:id="rId7"/>
    <p:sldId id="297" r:id="rId8"/>
    <p:sldId id="300" r:id="rId9"/>
    <p:sldId id="312" r:id="rId10"/>
    <p:sldId id="314" r:id="rId11"/>
    <p:sldId id="308" r:id="rId12"/>
    <p:sldId id="303" r:id="rId13"/>
    <p:sldId id="306" r:id="rId14"/>
    <p:sldId id="304" r:id="rId15"/>
    <p:sldId id="307" r:id="rId16"/>
    <p:sldId id="298" r:id="rId17"/>
    <p:sldId id="315" r:id="rId18"/>
    <p:sldId id="316" r:id="rId19"/>
  </p:sldIdLst>
  <p:sldSz cx="9144000" cy="6858000" type="screen4x3"/>
  <p:notesSz cx="6797675" cy="9926638"/>
  <p:defaultTextStyle>
    <a:lvl1pPr marL="0" algn="l" rtl="0" latinLnBrk="0">
      <a:defRPr lang="da-DK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da-DK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da-DK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da-DK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da-DK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da-DK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da-DK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da-DK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da-DK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02C"/>
    <a:srgbClr val="526DB0"/>
    <a:srgbClr val="647CB8"/>
    <a:srgbClr val="616042"/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FABFCF23-3B69-468F-B69F-88F6DE6A72F2}" styleName="Mellemlayout 1 - Markerin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88015" autoAdjust="0"/>
  </p:normalViewPr>
  <p:slideViewPr>
    <p:cSldViewPr>
      <p:cViewPr varScale="1">
        <p:scale>
          <a:sx n="104" d="100"/>
          <a:sy n="104" d="100"/>
        </p:scale>
        <p:origin x="9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258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da-DK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da-DK" smtClean="0"/>
              <a:pPr/>
              <a:t>22-09-2015</a:t>
            </a:fld>
            <a:endParaRPr lang="da-DK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da-DK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5469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da-DK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pPr/>
              <a:t>22-09-2015</a:t>
            </a:fld>
            <a:endParaRPr lang="da-DK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da-DK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da-DK"/>
              <a:t>Klik for at redigere teksttypografier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da-DK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4816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da-DK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da-DK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da-DK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da-DK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da-DK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da-DK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da-DK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da-DK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da-DK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F7B50B8-74FB-416F-9D5D-734A43855D93}" type="datetime1">
              <a:rPr lang="da-DK" smtClean="0"/>
              <a:t>22-09-2015</a:t>
            </a:fld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A019F3-8596-4028-9847-CBD3A185B07A}" type="slidenum">
              <a:rPr lang="da-DK" smtClean="0"/>
              <a:pPr/>
              <a:t>14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4853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oso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21" y="4797152"/>
            <a:ext cx="4235497" cy="131704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" name="Rectangle 3"/>
          <p:cNvSpPr>
            <a:spLocks noGrp="1"/>
          </p:cNvSpPr>
          <p:nvPr>
            <p:ph idx="11" hasCustomPrompt="1"/>
          </p:nvPr>
        </p:nvSpPr>
        <p:spPr>
          <a:xfrm>
            <a:off x="325155" y="368660"/>
            <a:ext cx="7342909" cy="441340"/>
          </a:xfrm>
          <a:prstGeom prst="rect">
            <a:avLst/>
          </a:prstGeom>
        </p:spPr>
        <p:txBody>
          <a:bodyPr vert="horz">
            <a:noAutofit/>
          </a:bodyPr>
          <a:lstStyle>
            <a:lvl1pPr>
              <a:defRPr sz="3000" b="1"/>
            </a:lvl1pPr>
            <a:extLst/>
          </a:lstStyle>
          <a:p>
            <a:pPr lvl="0" eaLnBrk="1" latinLnBrk="0" hangingPunct="1"/>
            <a:r>
              <a:rPr kumimoji="0" lang="da-DK" dirty="0" smtClean="0"/>
              <a:t>Titel</a:t>
            </a:r>
            <a:endParaRPr kumimoji="0" lang="en-US" dirty="0"/>
          </a:p>
        </p:txBody>
      </p:sp>
      <p:sp>
        <p:nvSpPr>
          <p:cNvPr id="13" name="Rectangle 3"/>
          <p:cNvSpPr>
            <a:spLocks noGrp="1"/>
          </p:cNvSpPr>
          <p:nvPr>
            <p:ph idx="1" hasCustomPrompt="1"/>
          </p:nvPr>
        </p:nvSpPr>
        <p:spPr>
          <a:xfrm>
            <a:off x="332502" y="1124744"/>
            <a:ext cx="8077200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1600">
                <a:solidFill>
                  <a:srgbClr val="A0A0A0"/>
                </a:solidFill>
              </a:defRPr>
            </a:lvl1pPr>
            <a:extLst/>
          </a:lstStyle>
          <a:p>
            <a:pPr lvl="0" eaLnBrk="1" latinLnBrk="0" hangingPunct="1"/>
            <a:r>
              <a:rPr kumimoji="0" lang="da-DK" dirty="0" smtClean="0"/>
              <a:t>Undertitel</a:t>
            </a:r>
            <a:endParaRPr kumimoji="0"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2"/>
          </p:nvPr>
        </p:nvSpPr>
        <p:spPr>
          <a:xfrm>
            <a:off x="8244408" y="-27384"/>
            <a:ext cx="888053" cy="216024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da-DK" sz="800">
                <a:solidFill>
                  <a:schemeClr val="tx1">
                    <a:tint val="65000"/>
                  </a:schemeClr>
                </a:solidFill>
                <a:latin typeface="Candara" pitchFamily="34" charset="0"/>
              </a:defRPr>
            </a:lvl1pPr>
            <a:extLst/>
          </a:lstStyle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sp>
        <p:nvSpPr>
          <p:cNvPr id="6" name="Rectangle 3"/>
          <p:cNvSpPr>
            <a:spLocks noGrp="1"/>
          </p:cNvSpPr>
          <p:nvPr>
            <p:ph idx="10" hasCustomPrompt="1"/>
          </p:nvPr>
        </p:nvSpPr>
        <p:spPr>
          <a:xfrm>
            <a:off x="323528" y="3861048"/>
            <a:ext cx="5112568" cy="50405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1100" i="1" baseline="0"/>
            </a:lvl1pPr>
            <a:extLst/>
          </a:lstStyle>
          <a:p>
            <a:pPr lvl="0" eaLnBrk="1" latinLnBrk="0" hangingPunct="1"/>
            <a:r>
              <a:rPr kumimoji="0" lang="da-DK" dirty="0" smtClean="0"/>
              <a:t>Oplægsholder og </a:t>
            </a:r>
            <a:r>
              <a:rPr kumimoji="0" lang="da-DK" dirty="0" err="1" smtClean="0"/>
              <a:t>kontaktopslysninger</a:t>
            </a:r>
            <a:endParaRPr kumimoji="0" lang="en-US" dirty="0"/>
          </a:p>
        </p:txBody>
      </p:sp>
      <p:sp>
        <p:nvSpPr>
          <p:cNvPr id="4" name="Rektangel 3"/>
          <p:cNvSpPr/>
          <p:nvPr userDrawn="1"/>
        </p:nvSpPr>
        <p:spPr>
          <a:xfrm>
            <a:off x="6804248" y="5733256"/>
            <a:ext cx="2088232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ctangle 3"/>
          <p:cNvSpPr>
            <a:spLocks noGrp="1"/>
          </p:cNvSpPr>
          <p:nvPr>
            <p:ph idx="12" hasCustomPrompt="1"/>
          </p:nvPr>
        </p:nvSpPr>
        <p:spPr>
          <a:xfrm>
            <a:off x="323528" y="1916832"/>
            <a:ext cx="8077200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1600">
                <a:solidFill>
                  <a:srgbClr val="EE802C"/>
                </a:solidFill>
              </a:defRPr>
            </a:lvl1pPr>
            <a:extLst/>
          </a:lstStyle>
          <a:p>
            <a:pPr lvl="0" eaLnBrk="1" latinLnBrk="0" hangingPunct="1"/>
            <a:r>
              <a:rPr kumimoji="0" lang="da-DK" dirty="0" smtClean="0"/>
              <a:t>Arrangement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pr.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1"/>
          <p:cNvSpPr>
            <a:spLocks noGrp="1"/>
          </p:cNvSpPr>
          <p:nvPr>
            <p:ph sz="quarter" idx="16" hasCustomPrompt="1"/>
          </p:nvPr>
        </p:nvSpPr>
        <p:spPr>
          <a:xfrm>
            <a:off x="329952" y="404664"/>
            <a:ext cx="8058472" cy="432048"/>
          </a:xfrm>
        </p:spPr>
        <p:txBody>
          <a:bodyPr>
            <a:normAutofit/>
          </a:bodyPr>
          <a:lstStyle>
            <a:lvl1pPr>
              <a:defRPr sz="2200" b="1" cap="all" baseline="0">
                <a:latin typeface="Candara" pitchFamily="34" charset="0"/>
              </a:defRPr>
            </a:lvl1pPr>
            <a:lvl2pPr>
              <a:defRPr sz="1200">
                <a:latin typeface="Candara" pitchFamily="34" charset="0"/>
              </a:defRPr>
            </a:lvl2pPr>
            <a:lvl3pPr>
              <a:defRPr sz="1200">
                <a:latin typeface="Candara" pitchFamily="34" charset="0"/>
              </a:defRPr>
            </a:lvl3pPr>
            <a:lvl4pPr>
              <a:defRPr sz="1200">
                <a:latin typeface="Candara" pitchFamily="34" charset="0"/>
              </a:defRPr>
            </a:lvl4pPr>
            <a:lvl5pPr>
              <a:defRPr sz="1200">
                <a:latin typeface="Candara" pitchFamily="34" charset="0"/>
              </a:defRPr>
            </a:lvl5pPr>
            <a:extLst/>
          </a:lstStyle>
          <a:p>
            <a:pPr lvl="0" eaLnBrk="1" latinLnBrk="0" hangingPunct="1"/>
            <a:r>
              <a:rPr lang="da-DK" dirty="0" smtClean="0"/>
              <a:t>overskrift</a:t>
            </a:r>
            <a:endParaRPr dirty="0"/>
          </a:p>
        </p:txBody>
      </p:sp>
      <p:sp>
        <p:nvSpPr>
          <p:cNvPr id="11" name="Rectangle 11"/>
          <p:cNvSpPr>
            <a:spLocks noGrp="1"/>
          </p:cNvSpPr>
          <p:nvPr>
            <p:ph sz="quarter" idx="15" hasCustomPrompt="1"/>
          </p:nvPr>
        </p:nvSpPr>
        <p:spPr>
          <a:xfrm>
            <a:off x="323528" y="957709"/>
            <a:ext cx="8058472" cy="5135587"/>
          </a:xfrm>
        </p:spPr>
        <p:txBody>
          <a:bodyPr>
            <a:normAutofit/>
          </a:bodyPr>
          <a:lstStyle>
            <a:lvl1pPr marL="171450" indent="-171450">
              <a:buClr>
                <a:srgbClr val="EE802C"/>
              </a:buClr>
              <a:buFont typeface="Arial" pitchFamily="34" charset="0"/>
              <a:buChar char="•"/>
              <a:defRPr sz="1800">
                <a:latin typeface="Candara" pitchFamily="34" charset="0"/>
              </a:defRPr>
            </a:lvl1pPr>
            <a:lvl2pPr marL="742950" indent="-560388"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</a:defRPr>
            </a:lvl2pPr>
            <a:lvl3pPr>
              <a:defRPr sz="1200">
                <a:latin typeface="Candara" pitchFamily="34" charset="0"/>
              </a:defRPr>
            </a:lvl3pPr>
            <a:lvl4pPr>
              <a:defRPr sz="1200">
                <a:latin typeface="Candara" pitchFamily="34" charset="0"/>
              </a:defRPr>
            </a:lvl4pPr>
            <a:lvl5pPr>
              <a:defRPr sz="1200">
                <a:latin typeface="Candara" pitchFamily="34" charset="0"/>
              </a:defRPr>
            </a:lvl5pPr>
            <a:extLst/>
          </a:lstStyle>
          <a:p>
            <a:pPr lvl="0" eaLnBrk="1" latinLnBrk="0" hangingPunct="1"/>
            <a:r>
              <a:rPr lang="da-DK" dirty="0" smtClean="0"/>
              <a:t>Første punkt</a:t>
            </a:r>
          </a:p>
          <a:p>
            <a:pPr lvl="1" eaLnBrk="1" latinLnBrk="0" hangingPunct="1"/>
            <a:r>
              <a:rPr lang="da-DK" dirty="0" smtClean="0"/>
              <a:t>Niveau 2</a:t>
            </a:r>
          </a:p>
          <a:p>
            <a:pPr lvl="1" eaLnBrk="1" latinLnBrk="0" hangingPunct="1"/>
            <a:endParaRPr lang="da-DK" dirty="0" smtClean="0"/>
          </a:p>
          <a:p>
            <a:pPr lvl="0" eaLnBrk="1" latinLnBrk="0" hangingPunct="1"/>
            <a:r>
              <a:rPr lang="da-DK" dirty="0" smtClean="0"/>
              <a:t>Andet punkt</a:t>
            </a:r>
          </a:p>
          <a:p>
            <a:pPr lvl="0" eaLnBrk="1" latinLnBrk="0" hangingPunct="1"/>
            <a:r>
              <a:rPr lang="da-DK" dirty="0" smtClean="0"/>
              <a:t>Tredje punkt</a:t>
            </a:r>
          </a:p>
          <a:p>
            <a:pPr lvl="0" eaLnBrk="1" latinLnBrk="0" hangingPunct="1"/>
            <a:r>
              <a:rPr lang="da-DK" dirty="0" smtClean="0"/>
              <a:t>Fjerde punkt</a:t>
            </a:r>
          </a:p>
          <a:p>
            <a:pPr lvl="0" eaLnBrk="1" latinLnBrk="0" hangingPunct="1"/>
            <a:r>
              <a:rPr lang="da-DK" dirty="0" smtClean="0"/>
              <a:t>Femte punkt</a:t>
            </a:r>
          </a:p>
          <a:p>
            <a:pPr lvl="0" eaLnBrk="1" latinLnBrk="0" hangingPunct="1"/>
            <a:endParaRPr lang="da-DK" dirty="0" smtClean="0"/>
          </a:p>
          <a:p>
            <a:pPr lvl="0" eaLnBrk="1" latinLnBrk="0" hangingPunct="1"/>
            <a:endParaRPr lang="da-DK" dirty="0" smtClean="0"/>
          </a:p>
        </p:txBody>
      </p:sp>
      <p:sp>
        <p:nvSpPr>
          <p:cNvPr id="15" name="Rectangle 6"/>
          <p:cNvSpPr>
            <a:spLocks noGrp="1"/>
          </p:cNvSpPr>
          <p:nvPr>
            <p:ph type="sldNum" sz="quarter" idx="4"/>
          </p:nvPr>
        </p:nvSpPr>
        <p:spPr>
          <a:xfrm>
            <a:off x="251520" y="6440085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lang="da-DK" sz="1000"/>
            </a:lvl1pPr>
            <a:extLst/>
          </a:lstStyle>
          <a:p>
            <a:fld id="{256D3EEF-DE4E-429D-8EC4-DDC531AFF58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2"/>
          </p:nvPr>
        </p:nvSpPr>
        <p:spPr>
          <a:xfrm>
            <a:off x="8244408" y="-27384"/>
            <a:ext cx="888053" cy="216024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da-DK" sz="800">
                <a:solidFill>
                  <a:schemeClr val="tx1">
                    <a:tint val="65000"/>
                  </a:schemeClr>
                </a:solidFill>
                <a:latin typeface="Candara" pitchFamily="34" charset="0"/>
              </a:defRPr>
            </a:lvl1pPr>
            <a:extLst/>
          </a:lstStyle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pr. side: en til venstre, to til høj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24000" y="936000"/>
            <a:ext cx="3962400" cy="5112568"/>
          </a:xfrm>
        </p:spPr>
        <p:txBody>
          <a:bodyPr>
            <a:normAutofit/>
          </a:bodyPr>
          <a:lstStyle>
            <a:lvl1pPr marL="171450" marR="0" indent="-1714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802C"/>
              </a:buClr>
              <a:buSzTx/>
              <a:buFont typeface="Arial" pitchFamily="34" charset="0"/>
              <a:buChar char="•"/>
              <a:tabLst/>
              <a:defRPr sz="1800"/>
            </a:lvl1pPr>
            <a:lvl2pPr marL="742950" marR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rgbClr val="EE802C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2">
                    <a:lumMod val="50000"/>
                  </a:schemeClr>
                </a:solidFill>
              </a:defRPr>
            </a:lvl4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lang="da-DK" dirty="0" smtClean="0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936000"/>
            <a:ext cx="3962400" cy="223224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356992"/>
            <a:ext cx="3965448" cy="223224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</p:txBody>
      </p:sp>
      <p:sp>
        <p:nvSpPr>
          <p:cNvPr id="15" name="Rectangle 6"/>
          <p:cNvSpPr>
            <a:spLocks noGrp="1"/>
          </p:cNvSpPr>
          <p:nvPr>
            <p:ph type="sldNum" sz="quarter" idx="4"/>
          </p:nvPr>
        </p:nvSpPr>
        <p:spPr>
          <a:xfrm>
            <a:off x="251520" y="6440085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lang="da-DK" sz="1000"/>
            </a:lvl1pPr>
            <a:extLst/>
          </a:lstStyle>
          <a:p>
            <a:fld id="{256D3EEF-DE4E-429D-8EC4-DDC531AFF58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Rectangle 4"/>
          <p:cNvSpPr>
            <a:spLocks noGrp="1"/>
          </p:cNvSpPr>
          <p:nvPr>
            <p:ph type="dt" sz="half" idx="2"/>
          </p:nvPr>
        </p:nvSpPr>
        <p:spPr>
          <a:xfrm>
            <a:off x="8244408" y="-27384"/>
            <a:ext cx="888053" cy="216024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da-DK" sz="800">
                <a:solidFill>
                  <a:schemeClr val="tx1">
                    <a:tint val="65000"/>
                  </a:schemeClr>
                </a:solidFill>
                <a:latin typeface="Candara" pitchFamily="34" charset="0"/>
              </a:defRPr>
            </a:lvl1pPr>
            <a:extLst/>
          </a:lstStyle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6" hasCustomPrompt="1"/>
          </p:nvPr>
        </p:nvSpPr>
        <p:spPr>
          <a:xfrm>
            <a:off x="329952" y="404664"/>
            <a:ext cx="8058472" cy="432048"/>
          </a:xfrm>
        </p:spPr>
        <p:txBody>
          <a:bodyPr>
            <a:normAutofit/>
          </a:bodyPr>
          <a:lstStyle>
            <a:lvl1pPr>
              <a:defRPr sz="2200" b="1" cap="all" baseline="0">
                <a:latin typeface="Candara" pitchFamily="34" charset="0"/>
              </a:defRPr>
            </a:lvl1pPr>
            <a:lvl2pPr>
              <a:defRPr sz="1200">
                <a:latin typeface="Candara" pitchFamily="34" charset="0"/>
              </a:defRPr>
            </a:lvl2pPr>
            <a:lvl3pPr>
              <a:defRPr sz="1200">
                <a:latin typeface="Candara" pitchFamily="34" charset="0"/>
              </a:defRPr>
            </a:lvl3pPr>
            <a:lvl4pPr>
              <a:defRPr sz="1200">
                <a:latin typeface="Candara" pitchFamily="34" charset="0"/>
              </a:defRPr>
            </a:lvl4pPr>
            <a:lvl5pPr>
              <a:defRPr sz="1200">
                <a:latin typeface="Candara" pitchFamily="34" charset="0"/>
              </a:defRPr>
            </a:lvl5pPr>
            <a:extLst/>
          </a:lstStyle>
          <a:p>
            <a:pPr lvl="0" eaLnBrk="1" latinLnBrk="0" hangingPunct="1"/>
            <a:r>
              <a:rPr lang="da-DK" dirty="0" smtClean="0"/>
              <a:t>overskrift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17564-DCA3-4F2E-9AC6-8FE7794A4E4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817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9036496" y="908720"/>
            <a:ext cx="108000" cy="594928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da-DK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24000" y="936000"/>
            <a:ext cx="8077200" cy="5184576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a-DK" dirty="0" smtClean="0"/>
              <a:t>Klik for at redigere i master</a:t>
            </a:r>
          </a:p>
          <a:p>
            <a:pPr lvl="1" eaLnBrk="1" latinLnBrk="0" hangingPunct="1"/>
            <a:r>
              <a:rPr kumimoji="0" lang="da-DK" dirty="0" smtClean="0"/>
              <a:t>Andet niveau</a:t>
            </a:r>
          </a:p>
        </p:txBody>
      </p:sp>
      <p:pic>
        <p:nvPicPr>
          <p:cNvPr id="24" name="Contoso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955" y="6021288"/>
            <a:ext cx="1707744" cy="53103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ktangel 1"/>
          <p:cNvSpPr/>
          <p:nvPr userDrawn="1"/>
        </p:nvSpPr>
        <p:spPr>
          <a:xfrm>
            <a:off x="0" y="0"/>
            <a:ext cx="107504" cy="6093296"/>
          </a:xfrm>
          <a:prstGeom prst="rect">
            <a:avLst/>
          </a:prstGeom>
          <a:solidFill>
            <a:srgbClr val="EE8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/>
          <p:cNvSpPr/>
          <p:nvPr userDrawn="1"/>
        </p:nvSpPr>
        <p:spPr>
          <a:xfrm rot="5400000">
            <a:off x="1093367" y="-1026248"/>
            <a:ext cx="107504" cy="2160000"/>
          </a:xfrm>
          <a:prstGeom prst="rect">
            <a:avLst/>
          </a:prstGeom>
          <a:solidFill>
            <a:srgbClr val="EE8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/>
          <p:cNvSpPr/>
          <p:nvPr userDrawn="1"/>
        </p:nvSpPr>
        <p:spPr>
          <a:xfrm rot="5400000">
            <a:off x="7905661" y="5728790"/>
            <a:ext cx="107504" cy="21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ctangle 4"/>
          <p:cNvSpPr>
            <a:spLocks noGrp="1"/>
          </p:cNvSpPr>
          <p:nvPr>
            <p:ph type="dt" sz="half" idx="2"/>
          </p:nvPr>
        </p:nvSpPr>
        <p:spPr>
          <a:xfrm>
            <a:off x="8244408" y="-27384"/>
            <a:ext cx="888053" cy="216024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da-DK" sz="800">
                <a:solidFill>
                  <a:schemeClr val="tx1">
                    <a:tint val="65000"/>
                  </a:schemeClr>
                </a:solidFill>
                <a:latin typeface="Candara" pitchFamily="34" charset="0"/>
              </a:defRPr>
            </a:lvl1pPr>
            <a:extLst/>
          </a:lstStyle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7" r:id="rId3"/>
    <p:sldLayoutId id="2147483658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lang="da-DK" sz="2400" b="0" cap="small" spc="0" baseline="0">
          <a:solidFill>
            <a:schemeClr val="bg1"/>
          </a:solidFill>
          <a:latin typeface="Candara" pitchFamily="34" charset="0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da-DK" sz="18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742950" indent="-742950" algn="l" rtl="0" eaLnBrk="1" latinLnBrk="0" hangingPunct="1">
        <a:spcBef>
          <a:spcPct val="20000"/>
        </a:spcBef>
        <a:buFontTx/>
        <a:buNone/>
        <a:defRPr kumimoji="0" lang="da-DK" sz="1800" baseline="0">
          <a:solidFill>
            <a:schemeClr val="bg1">
              <a:lumMod val="50000"/>
            </a:schemeClr>
          </a:solidFill>
          <a:latin typeface="Candara" pitchFamily="34" charset="0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da-DK" sz="1800">
          <a:solidFill>
            <a:schemeClr val="tx1"/>
          </a:solidFill>
          <a:latin typeface="Candara" pitchFamily="34" charset="0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da-DK" sz="18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da-DK" sz="18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da-DK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da-DK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da-DK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da-DK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da-DK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da-DK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da-DK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da-DK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da-DK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da-DK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da-DK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da-DK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da-DK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hyperlink" Target="mailto:imw@teamarbejdsliv.dk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indhold 7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da-DK" dirty="0" smtClean="0"/>
              <a:t>Forandringer, udbud og arbejdsmiljø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Forandringsprocesser – udbudsrunders indflydelse på arbejdsmiljøet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da-DK" dirty="0" smtClean="0"/>
              <a:t>Inger-Marie Wiegman</a:t>
            </a:r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idx="12"/>
          </p:nvPr>
        </p:nvSpPr>
        <p:spPr>
          <a:xfrm>
            <a:off x="383232" y="1916832"/>
            <a:ext cx="8077200" cy="504056"/>
          </a:xfrm>
        </p:spPr>
        <p:txBody>
          <a:bodyPr>
            <a:normAutofit fontScale="92500" lnSpcReduction="20000"/>
          </a:bodyPr>
          <a:lstStyle/>
          <a:p>
            <a:r>
              <a:rPr lang="da-DK" dirty="0" smtClean="0"/>
              <a:t>Arbejdsmiljøkonference for brand og redningsbranchen</a:t>
            </a:r>
          </a:p>
          <a:p>
            <a:r>
              <a:rPr lang="da-DK" dirty="0" smtClean="0"/>
              <a:t>Nyborg Strand, 22. september 2015</a:t>
            </a:r>
            <a:endParaRPr lang="da-DK" dirty="0"/>
          </a:p>
        </p:txBody>
      </p:sp>
      <p:pic>
        <p:nvPicPr>
          <p:cNvPr id="4098" name="Picture 2" descr="C:\Documents and Settings\IMW.TEAMARBEJDSLIV\Lokale indstillinger\Temporary Internet Files\Content.IE5\377KMSMU\MC9000788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909" y="2492896"/>
            <a:ext cx="354186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5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dirty="0"/>
              <a:t>Sum med </a:t>
            </a:r>
            <a:r>
              <a:rPr lang="da-DK" dirty="0" smtClean="0"/>
              <a:t>din lille gruppe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10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pic>
        <p:nvPicPr>
          <p:cNvPr id="6" name="Picture 3" descr="MCj04343890000[1]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76" y="836712"/>
            <a:ext cx="4418883" cy="5552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boks 7"/>
          <p:cNvSpPr txBox="1"/>
          <p:nvPr/>
        </p:nvSpPr>
        <p:spPr>
          <a:xfrm>
            <a:off x="2991036" y="1412776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b="1" i="1" dirty="0" smtClean="0"/>
              <a:t>Hvordan er arbejdsmiljøet hos jer påvirket af om jeres arbejdsplads er kommunal/offentlig eller privat?</a:t>
            </a:r>
            <a:endParaRPr lang="da-DK" sz="1600" b="1" i="1" dirty="0"/>
          </a:p>
        </p:txBody>
      </p:sp>
    </p:spTree>
    <p:extLst>
      <p:ext uri="{BB962C8B-B14F-4D97-AF65-F5344CB8AC3E}">
        <p14:creationId xmlns:p14="http://schemas.microsoft.com/office/powerpoint/2010/main" val="10753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>
            <a:noAutofit/>
          </a:bodyPr>
          <a:lstStyle/>
          <a:p>
            <a:r>
              <a:rPr lang="da-DK" dirty="0"/>
              <a:t>Forandringer vurderes vidt forskelligt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5688632" cy="5135587"/>
          </a:xfrm>
        </p:spPr>
        <p:txBody>
          <a:bodyPr>
            <a:normAutofit lnSpcReduction="10000"/>
          </a:bodyPr>
          <a:lstStyle/>
          <a:p>
            <a:endParaRPr lang="da-DK" dirty="0" smtClean="0"/>
          </a:p>
          <a:p>
            <a:r>
              <a:rPr lang="da-DK" dirty="0" smtClean="0"/>
              <a:t>Tre </a:t>
            </a:r>
            <a:r>
              <a:rPr lang="da-DK" dirty="0"/>
              <a:t>former for vurderinger: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Trusselsvurdering, fx bekymring, uro, ubehag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Tabsvurdering, fx vemod, tristhed, ærgrelse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Udfordringsvurdering, fx forventningsfuldhed, spændt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Den enkeltes </a:t>
            </a:r>
            <a:r>
              <a:rPr lang="da-DK" dirty="0"/>
              <a:t>vurdering afhænger af </a:t>
            </a:r>
            <a:r>
              <a:rPr lang="da-DK" dirty="0" smtClean="0"/>
              <a:t>forholdet </a:t>
            </a:r>
            <a:r>
              <a:rPr lang="da-DK" dirty="0"/>
              <a:t>imellem individ og </a:t>
            </a:r>
            <a:r>
              <a:rPr lang="da-DK" dirty="0" smtClean="0"/>
              <a:t>miljø</a:t>
            </a:r>
            <a:r>
              <a:rPr lang="da-DK" dirty="0" smtClean="0"/>
              <a:t> </a:t>
            </a:r>
            <a:r>
              <a:rPr lang="da-DK" dirty="0"/>
              <a:t>i den givne situation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Oplevelsen af egenkontrol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Klare rammer</a:t>
            </a:r>
          </a:p>
          <a:p>
            <a:pPr marL="0" indent="0">
              <a:buNone/>
            </a:pPr>
            <a:r>
              <a:rPr lang="da-DK" dirty="0" smtClean="0"/>
              <a:t>                                                                                           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				</a:t>
            </a:r>
            <a:endParaRPr lang="da-DK" sz="1400" dirty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11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65B8E48-F397-45F2-A627-D0DD6F652037}" type="datetime1">
              <a:rPr lang="da-DK" smtClean="0"/>
              <a:t>22-09-2015</a:t>
            </a:fld>
            <a:endParaRPr lang="da-DK" dirty="0"/>
          </a:p>
        </p:txBody>
      </p:sp>
      <p:pic>
        <p:nvPicPr>
          <p:cNvPr id="7" name="Picture 7" descr="MC90007862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088" y="3356992"/>
            <a:ext cx="1845766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Programmer\Microsoft Office\MEDIA\CAGCAT10\j028603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993" y="1028125"/>
            <a:ext cx="1699957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90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altLang="da-DK" dirty="0">
                <a:solidFill>
                  <a:srgbClr val="000000"/>
                </a:solidFill>
                <a:latin typeface="Arial"/>
              </a:rPr>
              <a:t>MÅDER AT FORHOLDE SIG </a:t>
            </a:r>
            <a:r>
              <a:rPr lang="da-DK" altLang="da-DK" dirty="0" smtClean="0">
                <a:solidFill>
                  <a:srgbClr val="000000"/>
                </a:solidFill>
                <a:latin typeface="Arial"/>
              </a:rPr>
              <a:t>til forandringer PÅ</a:t>
            </a:r>
            <a:endParaRPr lang="da-DK" dirty="0"/>
          </a:p>
          <a:p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A9A3B69-BFD6-4CDA-8E4C-765D9AD9EE88}" type="slidenum">
              <a:rPr lang="da-DK" smtClean="0"/>
              <a:pPr>
                <a:defRPr/>
              </a:pPr>
              <a:t>12</a:t>
            </a:fld>
            <a:endParaRPr lang="da-DK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2E4E02CC-1106-464E-9824-9540C2041E65}" type="datetime1">
              <a:rPr lang="da-DK" smtClean="0"/>
              <a:t>22-09-2015</a:t>
            </a:fld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5905500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5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>
            <a:noAutofit/>
          </a:bodyPr>
          <a:lstStyle/>
          <a:p>
            <a:r>
              <a:rPr lang="da-DK" dirty="0" smtClean="0"/>
              <a:t>Ledelsens bidrag </a:t>
            </a:r>
            <a:r>
              <a:rPr lang="da-DK" dirty="0"/>
              <a:t>til den gode </a:t>
            </a:r>
            <a:r>
              <a:rPr lang="da-DK" dirty="0" smtClean="0"/>
              <a:t>forandringsproces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da-DK" dirty="0"/>
              <a:t>Skab rammer for forandringsprocessen</a:t>
            </a:r>
          </a:p>
          <a:p>
            <a:r>
              <a:rPr lang="da-DK" dirty="0"/>
              <a:t>Arbejd aktivt med synliggørelse af vilkår og indflydelse</a:t>
            </a:r>
          </a:p>
          <a:p>
            <a:r>
              <a:rPr lang="da-DK" dirty="0"/>
              <a:t>Inddrag medarbejderne </a:t>
            </a:r>
            <a:r>
              <a:rPr lang="da-DK" dirty="0" smtClean="0"/>
              <a:t>i det omfang, det er muligt og relevant</a:t>
            </a:r>
            <a:endParaRPr lang="da-DK" dirty="0"/>
          </a:p>
          <a:p>
            <a:r>
              <a:rPr lang="da-DK" dirty="0"/>
              <a:t>Skab rum for dialog – lad tvivlen komme til orde</a:t>
            </a:r>
          </a:p>
          <a:p>
            <a:r>
              <a:rPr lang="da-DK" dirty="0"/>
              <a:t>Husk at </a:t>
            </a:r>
            <a:r>
              <a:rPr lang="da-DK" dirty="0" smtClean="0"/>
              <a:t>udvikling </a:t>
            </a:r>
            <a:r>
              <a:rPr lang="da-DK" dirty="0"/>
              <a:t>tager tid</a:t>
            </a:r>
          </a:p>
          <a:p>
            <a:r>
              <a:rPr lang="da-DK" dirty="0" smtClean="0"/>
              <a:t>Vær synlig som beslutningstager</a:t>
            </a:r>
            <a:endParaRPr lang="da-DK" dirty="0"/>
          </a:p>
          <a:p>
            <a:r>
              <a:rPr lang="da-DK" dirty="0"/>
              <a:t>Skab klarhed i kaos i forhold til ‘hvorfor’ og ‘hvordan’ – også når de politiske beslutninger er vage/modsætningsfyldte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13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8EE073EE-9673-4C73-82B0-291AF24FD7F5}" type="datetime1">
              <a:rPr lang="da-DK" smtClean="0"/>
              <a:t>22-09-2015</a:t>
            </a:fld>
            <a:endParaRPr lang="da-DK" dirty="0"/>
          </a:p>
        </p:txBody>
      </p:sp>
      <p:pic>
        <p:nvPicPr>
          <p:cNvPr id="5123" name="Picture 3" descr="C:\Users\imw.TEAMARBEJDSLIV\AppData\Local\Microsoft\Windows\Temporary Internet Files\Content.IE5\3XD1PCG3\MC9002889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77072"/>
            <a:ext cx="2552369" cy="176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7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indhold 7"/>
          <p:cNvSpPr>
            <a:spLocks noGrp="1"/>
          </p:cNvSpPr>
          <p:nvPr>
            <p:ph sz="quarter" idx="16"/>
          </p:nvPr>
        </p:nvSpPr>
        <p:spPr>
          <a:xfrm>
            <a:off x="329952" y="404664"/>
            <a:ext cx="8418512" cy="432048"/>
          </a:xfrm>
        </p:spPr>
        <p:txBody>
          <a:bodyPr>
            <a:noAutofit/>
          </a:bodyPr>
          <a:lstStyle/>
          <a:p>
            <a:r>
              <a:rPr lang="da-DK" dirty="0"/>
              <a:t>Medarbejderens </a:t>
            </a:r>
            <a:r>
              <a:rPr lang="da-DK" dirty="0" smtClean="0"/>
              <a:t>bidrag </a:t>
            </a:r>
            <a:r>
              <a:rPr lang="da-DK" dirty="0"/>
              <a:t>til den gode </a:t>
            </a:r>
            <a:r>
              <a:rPr lang="da-DK" dirty="0" smtClean="0"/>
              <a:t>forandringsproces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6041426" cy="5135587"/>
          </a:xfrm>
        </p:spPr>
        <p:txBody>
          <a:bodyPr/>
          <a:lstStyle/>
          <a:p>
            <a:r>
              <a:rPr lang="da-DK" dirty="0"/>
              <a:t>Gør dig klart hvad </a:t>
            </a:r>
            <a:r>
              <a:rPr lang="da-DK" dirty="0" smtClean="0"/>
              <a:t>en forestående/igangværende forandring </a:t>
            </a:r>
            <a:r>
              <a:rPr lang="da-DK" dirty="0"/>
              <a:t>gør ved dig</a:t>
            </a:r>
          </a:p>
          <a:p>
            <a:r>
              <a:rPr lang="da-DK" dirty="0" smtClean="0"/>
              <a:t>Kom </a:t>
            </a:r>
            <a:r>
              <a:rPr lang="da-DK" dirty="0"/>
              <a:t>frem med din tvivl, usikkerhed, frygt</a:t>
            </a:r>
          </a:p>
          <a:p>
            <a:r>
              <a:rPr lang="da-DK" dirty="0"/>
              <a:t>Forhold dig proaktivt til situationen – spørg</a:t>
            </a:r>
          </a:p>
          <a:p>
            <a:r>
              <a:rPr lang="da-DK" dirty="0"/>
              <a:t>Brug dine kollegaer</a:t>
            </a:r>
          </a:p>
          <a:p>
            <a:r>
              <a:rPr lang="da-DK" dirty="0"/>
              <a:t>Opsøg viden – byg på facts – ikke fantasier</a:t>
            </a:r>
          </a:p>
          <a:p>
            <a:r>
              <a:rPr lang="da-DK" dirty="0"/>
              <a:t>Deltag aktivt i </a:t>
            </a:r>
            <a:r>
              <a:rPr lang="da-DK" dirty="0" smtClean="0"/>
              <a:t>forandringerne (bidrag </a:t>
            </a:r>
            <a:r>
              <a:rPr lang="da-DK" dirty="0"/>
              <a:t>til potentielle </a:t>
            </a:r>
            <a:r>
              <a:rPr lang="da-DK" dirty="0" smtClean="0"/>
              <a:t>forbedringer) </a:t>
            </a:r>
            <a:endParaRPr lang="da-DK" dirty="0"/>
          </a:p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FA922DC8-110C-491E-BE42-C0F25F793AB2}" type="slidenum">
              <a:rPr lang="da-DK" smtClean="0"/>
              <a:pPr>
                <a:defRPr/>
              </a:pPr>
              <a:t>14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2724EE28-601E-48F9-BE4C-881F4F1CC9B0}" type="datetime1">
              <a:rPr lang="da-DK" smtClean="0"/>
              <a:t>22-09-2015</a:t>
            </a:fld>
            <a:endParaRPr lang="da-DK"/>
          </a:p>
        </p:txBody>
      </p:sp>
      <p:pic>
        <p:nvPicPr>
          <p:cNvPr id="3074" name="Picture 2" descr="C:\Users\imw.TEAMARBEJDSLIV\AppData\Local\Microsoft\Windows\Temporary Internet Files\Content.IE5\3XD1PCG3\MC90007882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24420"/>
            <a:ext cx="4241226" cy="219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8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dirty="0"/>
              <a:t>TR/AMR’s bidrag til den gode forandringsproces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5472608" cy="5135587"/>
          </a:xfrm>
        </p:spPr>
        <p:txBody>
          <a:bodyPr/>
          <a:lstStyle/>
          <a:p>
            <a:r>
              <a:rPr lang="da-DK" dirty="0" smtClean="0"/>
              <a:t>Vær opmærksom </a:t>
            </a:r>
            <a:r>
              <a:rPr lang="da-DK" dirty="0"/>
              <a:t>og konstruktiv i samarbejdet med </a:t>
            </a:r>
            <a:r>
              <a:rPr lang="da-DK" dirty="0" smtClean="0"/>
              <a:t>ledelsen</a:t>
            </a:r>
          </a:p>
          <a:p>
            <a:r>
              <a:rPr lang="da-DK" dirty="0" smtClean="0"/>
              <a:t>Konkrete og konstruktive forslag er svære at afvise</a:t>
            </a:r>
            <a:endParaRPr lang="da-DK" dirty="0"/>
          </a:p>
          <a:p>
            <a:r>
              <a:rPr lang="da-DK" dirty="0" smtClean="0"/>
              <a:t>Insister </a:t>
            </a:r>
            <a:r>
              <a:rPr lang="da-DK" dirty="0"/>
              <a:t>på egen og </a:t>
            </a:r>
            <a:r>
              <a:rPr lang="da-DK" dirty="0" smtClean="0"/>
              <a:t>kollegers inddragelse</a:t>
            </a:r>
            <a:endParaRPr lang="da-DK" dirty="0"/>
          </a:p>
          <a:p>
            <a:r>
              <a:rPr lang="da-DK" dirty="0" smtClean="0"/>
              <a:t>Handl </a:t>
            </a:r>
            <a:r>
              <a:rPr lang="da-DK" dirty="0"/>
              <a:t>på </a:t>
            </a:r>
            <a:r>
              <a:rPr lang="da-DK" dirty="0" smtClean="0"/>
              <a:t>det, </a:t>
            </a:r>
            <a:r>
              <a:rPr lang="da-DK" dirty="0"/>
              <a:t>der kan handles </a:t>
            </a:r>
            <a:r>
              <a:rPr lang="da-DK" dirty="0" smtClean="0"/>
              <a:t>på</a:t>
            </a:r>
          </a:p>
          <a:p>
            <a:r>
              <a:rPr lang="da-DK" dirty="0" smtClean="0"/>
              <a:t>Accepter vilkår, som der i situationen </a:t>
            </a:r>
            <a:r>
              <a:rPr lang="da-DK" dirty="0"/>
              <a:t>ikke </a:t>
            </a:r>
            <a:r>
              <a:rPr lang="da-DK" dirty="0" smtClean="0"/>
              <a:t>kan ændres på</a:t>
            </a:r>
            <a:endParaRPr lang="da-DK" dirty="0"/>
          </a:p>
          <a:p>
            <a:r>
              <a:rPr lang="da-DK" dirty="0" smtClean="0"/>
              <a:t>Læg </a:t>
            </a:r>
            <a:r>
              <a:rPr lang="da-DK" dirty="0"/>
              <a:t>ører til kollegaerne – og </a:t>
            </a:r>
            <a:r>
              <a:rPr lang="da-DK" dirty="0" smtClean="0"/>
              <a:t>sæt grænser, </a:t>
            </a:r>
            <a:r>
              <a:rPr lang="da-DK" dirty="0"/>
              <a:t>hvis det er nødvendigt </a:t>
            </a:r>
          </a:p>
          <a:p>
            <a:r>
              <a:rPr lang="da-DK" dirty="0" smtClean="0"/>
              <a:t>Opsøg </a:t>
            </a:r>
            <a:r>
              <a:rPr lang="da-DK" dirty="0"/>
              <a:t>facts - </a:t>
            </a:r>
            <a:r>
              <a:rPr lang="da-DK" dirty="0" smtClean="0"/>
              <a:t>lad </a:t>
            </a:r>
            <a:r>
              <a:rPr lang="da-DK" dirty="0"/>
              <a:t>ikke rygter </a:t>
            </a:r>
            <a:r>
              <a:rPr lang="da-DK" dirty="0" smtClean="0"/>
              <a:t>styre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15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072A000B-E8C4-4591-BCE5-44F11E9665D9}" type="datetime1">
              <a:rPr lang="da-DK" smtClean="0"/>
              <a:t>22-09-2015</a:t>
            </a:fld>
            <a:endParaRPr lang="da-DK" dirty="0"/>
          </a:p>
        </p:txBody>
      </p:sp>
      <p:pic>
        <p:nvPicPr>
          <p:cNvPr id="6146" name="Picture 2" descr="C:\Users\imw.TEAMARBEJDSLIV\AppData\Local\Microsoft\Windows\Temporary Internet Files\Content.IE5\3XD1PCG3\MC9004244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09120"/>
            <a:ext cx="2586963" cy="1256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imw.TEAMARBEJDSLIV\AppData\Local\Microsoft\Windows\Temporary Internet Files\Content.IE5\BZF06L67\MC90007874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80728"/>
            <a:ext cx="1260475" cy="514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34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dirty="0" smtClean="0"/>
              <a:t>Som arbejdsmiljøorganisation kan I: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6408712" cy="5135587"/>
          </a:xfrm>
        </p:spPr>
        <p:txBody>
          <a:bodyPr>
            <a:normAutofit lnSpcReduction="10000"/>
          </a:bodyPr>
          <a:lstStyle/>
          <a:p>
            <a:r>
              <a:rPr lang="da-DK" dirty="0"/>
              <a:t>Være opmærksomme </a:t>
            </a:r>
            <a:r>
              <a:rPr lang="da-DK" dirty="0" smtClean="0"/>
              <a:t>på faresignaler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I jeres medarbejderes/kollegers adfærd og reaktioner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Ændringer i sygefravær, arbejdsskader, fejl, konflikter</a:t>
            </a:r>
          </a:p>
          <a:p>
            <a:r>
              <a:rPr lang="da-DK" dirty="0" smtClean="0"/>
              <a:t>Tage hånd om det, I selv kan 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Som AM-gruppe, AM-udvalg, ledere og kolleger</a:t>
            </a:r>
          </a:p>
          <a:p>
            <a:r>
              <a:rPr lang="da-DK" dirty="0" smtClean="0"/>
              <a:t>Bringe jeres viden og erfaringer videre til rette sted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Dvs. til dem, der kan handle på det </a:t>
            </a:r>
          </a:p>
          <a:p>
            <a:r>
              <a:rPr lang="da-DK" dirty="0" smtClean="0"/>
              <a:t>Være til rådighed</a:t>
            </a:r>
            <a:endParaRPr lang="da-DK" dirty="0" smtClean="0">
              <a:solidFill>
                <a:srgbClr val="EE802C"/>
              </a:solidFill>
            </a:endParaRP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Når jeres medarbejdere/kolleger har brug for det</a:t>
            </a:r>
          </a:p>
          <a:p>
            <a:r>
              <a:rPr lang="da-DK" dirty="0" smtClean="0"/>
              <a:t>Bidrage til at skabe et tillidsfuldt samarbejdsklima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Selv være positive og troværdige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Skabe rum for at tvivl og usikkerhed kan komme til orde</a:t>
            </a:r>
          </a:p>
          <a:p>
            <a:pPr lvl="2"/>
            <a:r>
              <a:rPr lang="da-DK" dirty="0">
                <a:solidFill>
                  <a:srgbClr val="EE802C"/>
                </a:solidFill>
              </a:rPr>
              <a:t>F</a:t>
            </a:r>
            <a:r>
              <a:rPr lang="da-DK" dirty="0" smtClean="0">
                <a:solidFill>
                  <a:srgbClr val="EE802C"/>
                </a:solidFill>
              </a:rPr>
              <a:t>ølelser har krav på at blive hørt, men ikke på at få ret</a:t>
            </a:r>
            <a:endParaRPr lang="da-DK" dirty="0">
              <a:solidFill>
                <a:srgbClr val="EE802C"/>
              </a:solidFill>
            </a:endParaRPr>
          </a:p>
          <a:p>
            <a:r>
              <a:rPr lang="da-DK" dirty="0" smtClean="0"/>
              <a:t>Bidrage til at skabe en problemløsende kommunikation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Vise respekt for andres faglighed, viden og problemer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Holde fokus på ”sagen” og på løsninger fremfor </a:t>
            </a:r>
            <a:r>
              <a:rPr lang="da-DK" dirty="0" err="1" smtClean="0">
                <a:solidFill>
                  <a:srgbClr val="EE802C"/>
                </a:solidFill>
              </a:rPr>
              <a:t>fingerpegning</a:t>
            </a:r>
            <a:endParaRPr lang="da-DK" dirty="0" smtClean="0">
              <a:solidFill>
                <a:srgbClr val="EE802C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16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pic>
        <p:nvPicPr>
          <p:cNvPr id="1028" name="Picture 4" descr="C:\Documents and Settings\imw\Lokale indstillinger\Temporary Internet Files\Content.IE5\E4C56TT7\MC9004343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91620"/>
            <a:ext cx="1885950" cy="19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imw\Lokale indstillinger\Temporary Internet Files\Content.IE5\GLOVLV3L\MC9000787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313" y="2915475"/>
            <a:ext cx="2374850" cy="252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80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17564-DCA3-4F2E-9AC6-8FE7794A4E49}" type="slidenum">
              <a:rPr lang="da-DK" smtClean="0"/>
              <a:pPr>
                <a:defRPr/>
              </a:pPr>
              <a:t>17</a:t>
            </a:fld>
            <a:endParaRPr lang="da-DK"/>
          </a:p>
        </p:txBody>
      </p:sp>
      <p:sp>
        <p:nvSpPr>
          <p:cNvPr id="5" name="Tekstboks 4"/>
          <p:cNvSpPr txBox="1"/>
          <p:nvPr/>
        </p:nvSpPr>
        <p:spPr>
          <a:xfrm>
            <a:off x="1979712" y="620688"/>
            <a:ext cx="4968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/>
              <a:t>Tak for </a:t>
            </a:r>
            <a:r>
              <a:rPr lang="da-DK" sz="2400" dirty="0" smtClean="0"/>
              <a:t>ordet, fortsat god konference </a:t>
            </a:r>
            <a:r>
              <a:rPr lang="da-DK" sz="2400" dirty="0"/>
              <a:t>og held og lykke med </a:t>
            </a:r>
            <a:r>
              <a:rPr lang="da-DK" sz="2400" dirty="0" smtClean="0"/>
              <a:t>jeres arbejdsmiljøarbejde – </a:t>
            </a:r>
          </a:p>
          <a:p>
            <a:pPr algn="ctr"/>
            <a:r>
              <a:rPr lang="da-DK" sz="2400" dirty="0" smtClean="0"/>
              <a:t>der er brug for det!</a:t>
            </a:r>
          </a:p>
        </p:txBody>
      </p:sp>
      <p:pic>
        <p:nvPicPr>
          <p:cNvPr id="7" name="Picture 2" descr="C:\Documents and Settings\imw\Lokale indstillinger\Temporary Internet Files\Content.IE5\GLOVLV3L\MC9003047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08920"/>
            <a:ext cx="209250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66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17564-DCA3-4F2E-9AC6-8FE7794A4E49}" type="slidenum">
              <a:rPr lang="da-DK" smtClean="0"/>
              <a:pPr>
                <a:defRPr/>
              </a:pPr>
              <a:t>18</a:t>
            </a:fld>
            <a:endParaRPr lang="da-DK"/>
          </a:p>
        </p:txBody>
      </p:sp>
      <p:sp>
        <p:nvSpPr>
          <p:cNvPr id="4" name="Tekstboks 3"/>
          <p:cNvSpPr txBox="1"/>
          <p:nvPr/>
        </p:nvSpPr>
        <p:spPr>
          <a:xfrm>
            <a:off x="971600" y="2170604"/>
            <a:ext cx="309634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da-DK" sz="2200" dirty="0"/>
              <a:t>Inger-Marie Wiegman</a:t>
            </a:r>
          </a:p>
          <a:p>
            <a:pPr algn="ctr" eaLnBrk="1" hangingPunct="1">
              <a:spcBef>
                <a:spcPct val="50000"/>
              </a:spcBef>
            </a:pPr>
            <a:r>
              <a:rPr lang="da-DK" sz="2200" dirty="0"/>
              <a:t>TeamArbejdsliv ApS</a:t>
            </a:r>
          </a:p>
          <a:p>
            <a:pPr algn="ctr" eaLnBrk="1" hangingPunct="1">
              <a:spcBef>
                <a:spcPct val="50000"/>
              </a:spcBef>
            </a:pPr>
            <a:r>
              <a:rPr lang="da-DK" sz="2200" dirty="0">
                <a:solidFill>
                  <a:srgbClr val="EE802C"/>
                </a:solidFill>
                <a:hlinkClick r:id="rId2"/>
              </a:rPr>
              <a:t>imw@teamarbejdsliv.dk</a:t>
            </a:r>
            <a:endParaRPr lang="da-DK" sz="2200" dirty="0">
              <a:solidFill>
                <a:srgbClr val="EE802C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da-DK" sz="2200" dirty="0"/>
              <a:t>Mobil 29 84 01 64</a:t>
            </a:r>
          </a:p>
          <a:p>
            <a:pPr algn="ctr" eaLnBrk="1" hangingPunct="1">
              <a:spcBef>
                <a:spcPct val="50000"/>
              </a:spcBef>
            </a:pPr>
            <a:r>
              <a:rPr lang="da-DK" sz="2200" dirty="0"/>
              <a:t>www.teamarbejdsliv.dk</a:t>
            </a:r>
          </a:p>
          <a:p>
            <a:endParaRPr lang="da-DK" dirty="0"/>
          </a:p>
        </p:txBody>
      </p:sp>
      <p:pic>
        <p:nvPicPr>
          <p:cNvPr id="5" name="Picture 5" descr="MC900280736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27268"/>
            <a:ext cx="3024188" cy="291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043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dirty="0" smtClean="0"/>
              <a:t>Min baggrund for at være her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5400600" cy="5135587"/>
          </a:xfrm>
        </p:spPr>
        <p:txBody>
          <a:bodyPr>
            <a:normAutofit/>
          </a:bodyPr>
          <a:lstStyle/>
          <a:p>
            <a:r>
              <a:rPr lang="da-DK" dirty="0" smtClean="0"/>
              <a:t>Har undersøgt arbejdsmiljøkonsekvenser af udlicitering  af forskellige serviceopgaver 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(i </a:t>
            </a:r>
            <a:r>
              <a:rPr lang="da-DK" dirty="0" smtClean="0">
                <a:solidFill>
                  <a:srgbClr val="EE802C"/>
                </a:solidFill>
              </a:rPr>
              <a:t>forsknings- og </a:t>
            </a:r>
            <a:r>
              <a:rPr lang="da-DK" dirty="0" smtClean="0">
                <a:solidFill>
                  <a:srgbClr val="EE802C"/>
                </a:solidFill>
              </a:rPr>
              <a:t>evalueringsopgaver)</a:t>
            </a:r>
          </a:p>
          <a:p>
            <a:r>
              <a:rPr lang="da-DK" dirty="0" smtClean="0"/>
              <a:t>Har indsamlet eksempler på, hvordan arbejdsmiljø bliver håndteret ved udbud af busdrift</a:t>
            </a:r>
          </a:p>
          <a:p>
            <a:r>
              <a:rPr lang="da-DK" dirty="0" smtClean="0"/>
              <a:t>Har arbejdet med konfliktforebyggelse og kolleganetværk hos stor busentreprenør</a:t>
            </a:r>
          </a:p>
          <a:p>
            <a:r>
              <a:rPr lang="da-DK" dirty="0" smtClean="0"/>
              <a:t>Har </a:t>
            </a:r>
            <a:r>
              <a:rPr lang="da-DK" dirty="0"/>
              <a:t>interviewet mere end 35 brandmænd i forbindelse med en undersøgelse i et stort kommunalt brandvæsen</a:t>
            </a:r>
          </a:p>
          <a:p>
            <a:r>
              <a:rPr lang="da-DK" dirty="0" smtClean="0"/>
              <a:t>Har arbejdet med forandringer i en lang række offentlige og private virksomheder</a:t>
            </a:r>
          </a:p>
          <a:p>
            <a:r>
              <a:rPr lang="da-DK" dirty="0" smtClean="0"/>
              <a:t>Trækker også på resultater fra: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F</a:t>
            </a:r>
            <a:r>
              <a:rPr lang="da-DK" dirty="0" smtClean="0">
                <a:solidFill>
                  <a:srgbClr val="EE802C"/>
                </a:solidFill>
              </a:rPr>
              <a:t>orskerrapport </a:t>
            </a:r>
            <a:r>
              <a:rPr lang="da-DK" dirty="0">
                <a:solidFill>
                  <a:srgbClr val="EE802C"/>
                </a:solidFill>
              </a:rPr>
              <a:t>til Europakommissionen </a:t>
            </a:r>
            <a:r>
              <a:rPr lang="da-DK" dirty="0" smtClean="0">
                <a:solidFill>
                  <a:srgbClr val="EE802C"/>
                </a:solidFill>
              </a:rPr>
              <a:t>nov</a:t>
            </a:r>
            <a:r>
              <a:rPr lang="da-DK" dirty="0" smtClean="0">
                <a:solidFill>
                  <a:srgbClr val="EE802C"/>
                </a:solidFill>
              </a:rPr>
              <a:t>. </a:t>
            </a:r>
            <a:r>
              <a:rPr lang="da-DK" dirty="0">
                <a:solidFill>
                  <a:srgbClr val="EE802C"/>
                </a:solidFill>
              </a:rPr>
              <a:t>2010: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”</a:t>
            </a:r>
            <a:r>
              <a:rPr lang="da-DK" dirty="0" err="1">
                <a:solidFill>
                  <a:srgbClr val="EE802C"/>
                </a:solidFill>
              </a:rPr>
              <a:t>Psychosocial</a:t>
            </a:r>
            <a:r>
              <a:rPr lang="da-DK" dirty="0">
                <a:solidFill>
                  <a:srgbClr val="EE802C"/>
                </a:solidFill>
              </a:rPr>
              <a:t> </a:t>
            </a:r>
            <a:r>
              <a:rPr lang="da-DK" dirty="0" err="1">
                <a:solidFill>
                  <a:srgbClr val="EE802C"/>
                </a:solidFill>
              </a:rPr>
              <a:t>risks</a:t>
            </a:r>
            <a:r>
              <a:rPr lang="da-DK" dirty="0">
                <a:solidFill>
                  <a:srgbClr val="EE802C"/>
                </a:solidFill>
              </a:rPr>
              <a:t> and </a:t>
            </a:r>
            <a:r>
              <a:rPr lang="da-DK" dirty="0" err="1">
                <a:solidFill>
                  <a:srgbClr val="EE802C"/>
                </a:solidFill>
              </a:rPr>
              <a:t>health</a:t>
            </a:r>
            <a:r>
              <a:rPr lang="da-DK" dirty="0">
                <a:solidFill>
                  <a:srgbClr val="EE802C"/>
                </a:solidFill>
              </a:rPr>
              <a:t> </a:t>
            </a:r>
            <a:r>
              <a:rPr lang="da-DK" dirty="0" err="1">
                <a:solidFill>
                  <a:srgbClr val="EE802C"/>
                </a:solidFill>
              </a:rPr>
              <a:t>effects</a:t>
            </a:r>
            <a:r>
              <a:rPr lang="da-DK" dirty="0">
                <a:solidFill>
                  <a:srgbClr val="EE802C"/>
                </a:solidFill>
              </a:rPr>
              <a:t> of </a:t>
            </a:r>
            <a:endParaRPr lang="da-DK" dirty="0" smtClean="0">
              <a:solidFill>
                <a:srgbClr val="EE802C"/>
              </a:solidFill>
            </a:endParaRPr>
          </a:p>
          <a:p>
            <a:pPr lvl="1"/>
            <a:r>
              <a:rPr lang="da-DK" dirty="0" err="1" smtClean="0">
                <a:solidFill>
                  <a:srgbClr val="EE802C"/>
                </a:solidFill>
              </a:rPr>
              <a:t>restructuring</a:t>
            </a:r>
            <a:r>
              <a:rPr lang="da-DK" dirty="0">
                <a:solidFill>
                  <a:srgbClr val="EE802C"/>
                </a:solidFill>
              </a:rPr>
              <a:t>” </a:t>
            </a:r>
          </a:p>
          <a:p>
            <a:pPr lvl="1"/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3" t="16434" r="20273" b="2797"/>
          <a:stretch/>
        </p:blipFill>
        <p:spPr>
          <a:xfrm>
            <a:off x="5652120" y="2132856"/>
            <a:ext cx="3142133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2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dirty="0" smtClean="0"/>
              <a:t>Mine hovedpointer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5400600" cy="5135587"/>
          </a:xfrm>
        </p:spPr>
        <p:txBody>
          <a:bodyPr/>
          <a:lstStyle/>
          <a:p>
            <a:r>
              <a:rPr lang="da-DK" dirty="0" smtClean="0"/>
              <a:t>Forandringer skaber utryghed og kan være belastende</a:t>
            </a:r>
          </a:p>
          <a:p>
            <a:r>
              <a:rPr lang="da-DK" dirty="0" smtClean="0"/>
              <a:t>Udbud betyder stadige forandringer og skaber i sig selv utryghed</a:t>
            </a:r>
          </a:p>
          <a:p>
            <a:r>
              <a:rPr lang="da-DK" dirty="0" smtClean="0"/>
              <a:t>Arbejdsmiljøet bliver sjældent tilgodeset i udbud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Prisen er næsten altid udslagsgivende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Tre fremfor to parter gør ansvaret mere uklart</a:t>
            </a:r>
          </a:p>
          <a:p>
            <a:r>
              <a:rPr lang="da-DK" dirty="0" smtClean="0"/>
              <a:t>Udlicitering behøver ikke resultere i et dårligt arbejdsmiljø</a:t>
            </a:r>
          </a:p>
          <a:p>
            <a:r>
              <a:rPr lang="da-DK" dirty="0" smtClean="0"/>
              <a:t>Det er afgørende, hvordan processen og overgangen håndteres af udbyder, leverandører (ledere) og medarbejdere (herunder tillidsvalgte)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pic>
        <p:nvPicPr>
          <p:cNvPr id="6" name="Picture 9" descr="C:\Documents and Settings\IMW.TEAMARBEJDSLIV\Lokale indstillinger\Temporary Internet Files\Content.IE5\377KMSMU\MC9003043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88840"/>
            <a:ext cx="2592288" cy="1532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1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forskning om forandringer og trivsel og helbred viser: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>
          <a:xfrm>
            <a:off x="323528" y="957708"/>
            <a:ext cx="6336704" cy="5639643"/>
          </a:xfrm>
        </p:spPr>
        <p:txBody>
          <a:bodyPr>
            <a:normAutofit/>
          </a:bodyPr>
          <a:lstStyle/>
          <a:p>
            <a:r>
              <a:rPr lang="da-DK" dirty="0" smtClean="0"/>
              <a:t>Mest forskning om ”ofrene” (de fyrede)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Det er usundt at blive fyret!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Måden det sker på har stor betydning for konsekvenserne</a:t>
            </a:r>
          </a:p>
          <a:p>
            <a:r>
              <a:rPr lang="da-DK" dirty="0" smtClean="0"/>
              <a:t>Stigende fokus på ”de heldige” (de fortsat ansatte)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Oplever større jobusikkerhed - direkte eller indirekte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S</a:t>
            </a:r>
            <a:r>
              <a:rPr lang="da-DK" dirty="0" smtClean="0">
                <a:solidFill>
                  <a:srgbClr val="EE802C"/>
                </a:solidFill>
              </a:rPr>
              <a:t>tørre arbejdsmængde eller arbejdspres </a:t>
            </a:r>
            <a:endParaRPr lang="da-DK" dirty="0">
              <a:solidFill>
                <a:srgbClr val="EE802C"/>
              </a:solidFill>
            </a:endParaRPr>
          </a:p>
          <a:p>
            <a:r>
              <a:rPr lang="da-DK" dirty="0" smtClean="0"/>
              <a:t>Begyndende opmærksomhed på mellemlederne 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Skal ofte implementere beslutninger uden at have haft 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indflydelse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Deres oplevelse påvirker medarbejdernes oplevelse</a:t>
            </a:r>
          </a:p>
          <a:p>
            <a:r>
              <a:rPr lang="da-DK" dirty="0" smtClean="0"/>
              <a:t>Planlægningen og implementeringen er afgørende for konsekvenserne</a:t>
            </a:r>
          </a:p>
          <a:p>
            <a:r>
              <a:rPr lang="da-DK" dirty="0" smtClean="0"/>
              <a:t>Store individuelle forskelle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Holdning og livssyn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Copingstrategi og -ressourcer</a:t>
            </a:r>
          </a:p>
          <a:p>
            <a:pPr lvl="1"/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pic>
        <p:nvPicPr>
          <p:cNvPr id="1026" name="Picture 2" descr="C:\Documents and Settings\IMW.TEAMARBEJDSLIV\Lokale indstillinger\Temporary Internet Files\Content.IE5\P064QJQI\MC9003471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06208"/>
            <a:ext cx="1900630" cy="311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Documents and Settings\imw\Lokale indstillinger\Temporary Internet Files\Content.IE5\YEQ3QX73\MC9002513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811398"/>
            <a:ext cx="1490375" cy="162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31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dirty="0" smtClean="0"/>
              <a:t>OM jobusikkerhed viser forskning, at: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6552728" cy="5135587"/>
          </a:xfrm>
        </p:spPr>
        <p:txBody>
          <a:bodyPr>
            <a:normAutofit/>
          </a:bodyPr>
          <a:lstStyle/>
          <a:p>
            <a:r>
              <a:rPr lang="da-DK" dirty="0" smtClean="0"/>
              <a:t>Jobusikkerhed kan give helbredsproblemer i form af: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S</a:t>
            </a:r>
            <a:r>
              <a:rPr lang="da-DK" dirty="0" smtClean="0">
                <a:solidFill>
                  <a:srgbClr val="EE802C"/>
                </a:solidFill>
              </a:rPr>
              <a:t>øvnproblemer, angst, depression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D</a:t>
            </a:r>
            <a:r>
              <a:rPr lang="da-DK" dirty="0" smtClean="0">
                <a:solidFill>
                  <a:srgbClr val="EE802C"/>
                </a:solidFill>
              </a:rPr>
              <a:t>årligere fysisk helbred (ex. hovedpine og rygsmerter)</a:t>
            </a:r>
          </a:p>
          <a:p>
            <a:pPr lvl="2"/>
            <a:r>
              <a:rPr lang="da-DK" dirty="0" smtClean="0">
                <a:solidFill>
                  <a:srgbClr val="EE802C"/>
                </a:solidFill>
              </a:rPr>
              <a:t>(uanset om usikkerheden er reel eller kun oplevet)</a:t>
            </a:r>
          </a:p>
          <a:p>
            <a:pPr lvl="1"/>
            <a:r>
              <a:rPr lang="da-DK" dirty="0">
                <a:solidFill>
                  <a:srgbClr val="EE802C"/>
                </a:solidFill>
              </a:rPr>
              <a:t>F</a:t>
            </a:r>
            <a:r>
              <a:rPr lang="da-DK" dirty="0" smtClean="0">
                <a:solidFill>
                  <a:srgbClr val="EE802C"/>
                </a:solidFill>
              </a:rPr>
              <a:t>orhøjet </a:t>
            </a:r>
            <a:r>
              <a:rPr lang="da-DK" dirty="0">
                <a:solidFill>
                  <a:srgbClr val="EE802C"/>
                </a:solidFill>
              </a:rPr>
              <a:t>blodtryk og forhøjet BMI </a:t>
            </a:r>
            <a:endParaRPr lang="da-DK" dirty="0" smtClean="0">
              <a:solidFill>
                <a:srgbClr val="EE802C"/>
              </a:solidFill>
            </a:endParaRPr>
          </a:p>
          <a:p>
            <a:pPr lvl="2"/>
            <a:r>
              <a:rPr lang="da-DK" dirty="0">
                <a:solidFill>
                  <a:srgbClr val="EE802C"/>
                </a:solidFill>
              </a:rPr>
              <a:t>	(ved permanent jobusikkerhed</a:t>
            </a:r>
            <a:r>
              <a:rPr lang="da-DK" dirty="0" smtClean="0">
                <a:solidFill>
                  <a:srgbClr val="EE802C"/>
                </a:solidFill>
              </a:rPr>
              <a:t>)</a:t>
            </a:r>
          </a:p>
          <a:p>
            <a:pPr lvl="1"/>
            <a:r>
              <a:rPr lang="da-DK" dirty="0" err="1">
                <a:solidFill>
                  <a:srgbClr val="EE802C"/>
                </a:solidFill>
              </a:rPr>
              <a:t>Udbrændthed</a:t>
            </a:r>
            <a:endParaRPr lang="da-DK" dirty="0">
              <a:solidFill>
                <a:srgbClr val="EE802C"/>
              </a:solidFill>
            </a:endParaRPr>
          </a:p>
          <a:p>
            <a:r>
              <a:rPr lang="da-DK" dirty="0" smtClean="0"/>
              <a:t>Jobusikkerhed kan også resultere i: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Lavere jobtilfredshed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Større tilbøjelighed til risikoadfærd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Fraværsadfærd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Større kvantitativ, men mindre kvalitativ ydeevne</a:t>
            </a:r>
          </a:p>
          <a:p>
            <a:pPr marL="0" lvl="1" indent="0">
              <a:buClr>
                <a:srgbClr val="EE802C"/>
              </a:buClr>
            </a:pPr>
            <a:r>
              <a:rPr lang="da-DK" dirty="0" smtClean="0">
                <a:solidFill>
                  <a:schemeClr val="tx1"/>
                </a:solidFill>
              </a:rPr>
              <a:t>Jobusikkerhed påvirker også:</a:t>
            </a:r>
          </a:p>
          <a:p>
            <a:pPr marL="171450" lvl="1" indent="-171450">
              <a:buClr>
                <a:srgbClr val="EE802C"/>
              </a:buCl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De sociale relationer mellem kolleger og til overordnede</a:t>
            </a:r>
          </a:p>
          <a:p>
            <a:pPr marL="171450" lvl="1" indent="-171450">
              <a:buClr>
                <a:srgbClr val="EE802C"/>
              </a:buCl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Oplevelsen af tillid og retfærdighed (social kapital)</a:t>
            </a:r>
            <a:endParaRPr lang="da-DK" dirty="0">
              <a:solidFill>
                <a:schemeClr val="tx1"/>
              </a:solidFill>
            </a:endParaRP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pic>
        <p:nvPicPr>
          <p:cNvPr id="6" name="Picture 2" descr="C:\Documents and Settings\imw\Lokale indstillinger\Temporary Internet Files\Content.IE5\YEQ3QX73\MC9002506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957709"/>
            <a:ext cx="2199159" cy="463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70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dirty="0" smtClean="0"/>
              <a:t>OM større arbejdspres viser forsknings, at: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5328592" cy="5135587"/>
          </a:xfrm>
        </p:spPr>
        <p:txBody>
          <a:bodyPr/>
          <a:lstStyle/>
          <a:p>
            <a:r>
              <a:rPr lang="da-DK" dirty="0" smtClean="0"/>
              <a:t>Øget tidpres fører til flere arbejdsulykker og større sygefravær</a:t>
            </a:r>
          </a:p>
          <a:p>
            <a:r>
              <a:rPr lang="da-DK" dirty="0" smtClean="0"/>
              <a:t>Større jobkrav giver større risiko for </a:t>
            </a:r>
            <a:r>
              <a:rPr lang="da-DK" dirty="0" err="1" smtClean="0"/>
              <a:t>udbrændthed</a:t>
            </a:r>
            <a:endParaRPr lang="da-DK" dirty="0" smtClean="0"/>
          </a:p>
          <a:p>
            <a:r>
              <a:rPr lang="da-DK" dirty="0" smtClean="0"/>
              <a:t>Større fysiske krav kan øge forekomsten af muskel-skelet-problemer</a:t>
            </a:r>
          </a:p>
          <a:p>
            <a:r>
              <a:rPr lang="da-DK" dirty="0" smtClean="0"/>
              <a:t>Øget arbejdspres kan forårsage fejl</a:t>
            </a:r>
          </a:p>
          <a:p>
            <a:r>
              <a:rPr lang="da-DK" dirty="0" smtClean="0"/>
              <a:t>Underbemanding kan gøre det vanskeligere at håndtere risici og håndtere uforudsete hændelser</a:t>
            </a:r>
          </a:p>
          <a:p>
            <a:r>
              <a:rPr lang="da-DK" dirty="0" smtClean="0"/>
              <a:t>Mindre tid til planlægning øger risikoen for stress og langtidssygefravær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pic>
        <p:nvPicPr>
          <p:cNvPr id="6" name="Picture 3" descr="C:\Documents and Settings\imw\Lokale indstillinger\Temporary Internet Files\Content.IE5\FOWF2P91\MC9002305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861048"/>
            <a:ext cx="3108561" cy="247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Documents and Settings\imw\Lokale indstillinger\Temporary Internet Files\Content.IE5\1ECQYLWG\MC9000787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058618"/>
            <a:ext cx="1440160" cy="270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73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Om ledelse af forandringer viser forskning, at: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4536504" cy="5135587"/>
          </a:xfrm>
        </p:spPr>
        <p:txBody>
          <a:bodyPr/>
          <a:lstStyle/>
          <a:p>
            <a:r>
              <a:rPr lang="da-DK" dirty="0" smtClean="0"/>
              <a:t>Måden forandringer ledes på påvirker produktivitet og engagement</a:t>
            </a:r>
          </a:p>
          <a:p>
            <a:endParaRPr lang="da-DK" dirty="0" smtClean="0"/>
          </a:p>
          <a:p>
            <a:r>
              <a:rPr lang="da-DK" dirty="0" smtClean="0"/>
              <a:t>Ledelsens oplevelse af forandringsprocessen påvirker medarbejdernes oplevelse af deres arbejdsforhold</a:t>
            </a:r>
          </a:p>
          <a:p>
            <a:endParaRPr lang="da-DK" dirty="0" smtClean="0"/>
          </a:p>
          <a:p>
            <a:r>
              <a:rPr lang="da-DK" dirty="0" smtClean="0"/>
              <a:t>Ledere, som oplever processen som unfair, er mindre effektive forandringsledere, hvilket</a:t>
            </a:r>
            <a:r>
              <a:rPr lang="da-DK" dirty="0" smtClean="0">
                <a:latin typeface="Calibri" panose="020F0502020204030204" pitchFamily="34" charset="0"/>
              </a:rPr>
              <a:t> påvirker </a:t>
            </a:r>
            <a:r>
              <a:rPr lang="da-DK" dirty="0" smtClean="0"/>
              <a:t>deres medarbejdere negativt og giver dem en oplevelse af mindre støtte i forandringsprocessen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pic>
        <p:nvPicPr>
          <p:cNvPr id="7" name="Picture 2" descr="C:\Documents and Settings\imw\Lokale indstillinger\Temporary Internet Files\Content.IE5\FOWF2P91\MC9002936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0808"/>
            <a:ext cx="3024336" cy="2105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42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Arbejdsmiljøet ved udbud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5832648" cy="5279603"/>
          </a:xfrm>
        </p:spPr>
        <p:txBody>
          <a:bodyPr>
            <a:normAutofit/>
          </a:bodyPr>
          <a:lstStyle/>
          <a:p>
            <a:r>
              <a:rPr lang="da-DK" dirty="0" smtClean="0"/>
              <a:t>Udbud skaber jobusikkerhed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Jo kortere udbudsperioder jo mere usikkerhed</a:t>
            </a:r>
          </a:p>
          <a:p>
            <a:r>
              <a:rPr lang="da-DK" dirty="0" smtClean="0"/>
              <a:t>Da prisen er afgørende, bliver der ofte drejet på ‘temposkruen’, dvs. øget arbejdspres</a:t>
            </a:r>
          </a:p>
          <a:p>
            <a:endParaRPr lang="da-DK" dirty="0" smtClean="0"/>
          </a:p>
          <a:p>
            <a:r>
              <a:rPr lang="da-DK" dirty="0" smtClean="0"/>
              <a:t>Ved udbud stilles kun i ringe omfang krav til arbejdsmiljøet</a:t>
            </a:r>
          </a:p>
          <a:p>
            <a:r>
              <a:rPr lang="da-DK" dirty="0" smtClean="0"/>
              <a:t>Arbejdsmiljø indgår sjældent som tildelingskriterium</a:t>
            </a:r>
          </a:p>
          <a:p>
            <a:r>
              <a:rPr lang="da-DK" dirty="0" smtClean="0"/>
              <a:t>Når der stilles arbejdsmiljøkrav, kræves der sjældent dokumentation</a:t>
            </a:r>
          </a:p>
          <a:p>
            <a:r>
              <a:rPr lang="da-DK" dirty="0" smtClean="0"/>
              <a:t>Krav til dokumentation er ikke altid retvisende</a:t>
            </a:r>
          </a:p>
          <a:p>
            <a:r>
              <a:rPr lang="da-DK" dirty="0" smtClean="0"/>
              <a:t>Udbyder </a:t>
            </a:r>
            <a:r>
              <a:rPr lang="da-DK" dirty="0"/>
              <a:t>følger </a:t>
            </a:r>
            <a:r>
              <a:rPr lang="da-DK" dirty="0" smtClean="0"/>
              <a:t>sjældent </a:t>
            </a:r>
            <a:r>
              <a:rPr lang="da-DK" dirty="0"/>
              <a:t>op på </a:t>
            </a:r>
            <a:r>
              <a:rPr lang="da-DK" dirty="0" smtClean="0"/>
              <a:t>stillede arbejdsmiljøkrav</a:t>
            </a:r>
          </a:p>
          <a:p>
            <a:r>
              <a:rPr lang="da-DK" dirty="0" smtClean="0"/>
              <a:t>Overholdes arbejdsmiljøkravene ikke, bliver der sjældent sanktioneret</a:t>
            </a:r>
          </a:p>
          <a:p>
            <a:r>
              <a:rPr lang="da-DK" dirty="0" smtClean="0"/>
              <a:t>Leverandører</a:t>
            </a:r>
            <a:r>
              <a:rPr lang="da-DK" dirty="0"/>
              <a:t>, som tager de ansattes arbejdsmiljø alvorligt bliver langt fra altid ‘præmieret’</a:t>
            </a:r>
          </a:p>
          <a:p>
            <a:pPr marL="0" indent="0">
              <a:buNone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pic>
        <p:nvPicPr>
          <p:cNvPr id="6" name="Picture 2" descr="C:\Documents and Settings\imw\Lokale indstillinger\Temporary Internet Files\Content.IE5\1LYHHZCM\MC9000787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052736"/>
            <a:ext cx="709563" cy="148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j03008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441671"/>
            <a:ext cx="1537977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Højrepil 7"/>
          <p:cNvSpPr/>
          <p:nvPr/>
        </p:nvSpPr>
        <p:spPr>
          <a:xfrm>
            <a:off x="5921670" y="1400701"/>
            <a:ext cx="825984" cy="322363"/>
          </a:xfrm>
          <a:prstGeom prst="rightArrow">
            <a:avLst/>
          </a:prstGeom>
          <a:noFill/>
          <a:ln>
            <a:solidFill>
              <a:srgbClr val="EE80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Højrepil 8"/>
          <p:cNvSpPr/>
          <p:nvPr/>
        </p:nvSpPr>
        <p:spPr>
          <a:xfrm>
            <a:off x="6038923" y="3767380"/>
            <a:ext cx="825984" cy="322363"/>
          </a:xfrm>
          <a:prstGeom prst="rightArrow">
            <a:avLst/>
          </a:prstGeom>
          <a:noFill/>
          <a:ln>
            <a:solidFill>
              <a:srgbClr val="EE80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857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6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Udbud behøver ikke resultere i et dårligt arbejdsmiljø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5"/>
          </p:nvPr>
        </p:nvSpPr>
        <p:spPr>
          <a:xfrm>
            <a:off x="323528" y="957709"/>
            <a:ext cx="5544616" cy="5135587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Opgaven skal fortsat </a:t>
            </a:r>
            <a:r>
              <a:rPr lang="da-DK" dirty="0" smtClean="0"/>
              <a:t>løses</a:t>
            </a:r>
            <a:endParaRPr lang="da-DK" dirty="0" smtClean="0"/>
          </a:p>
          <a:p>
            <a:r>
              <a:rPr lang="da-DK" dirty="0" smtClean="0"/>
              <a:t>De fleste entreprenører/leverandører vil gerne levere en god ydelse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Det er deres kerneopgave</a:t>
            </a:r>
          </a:p>
          <a:p>
            <a:r>
              <a:rPr lang="da-DK" dirty="0" smtClean="0"/>
              <a:t>De færreste entreprenører/leverandører ønsker at skabe dårlige arbejdsforhold for deres ansatte</a:t>
            </a:r>
          </a:p>
          <a:p>
            <a:pPr lvl="1"/>
            <a:r>
              <a:rPr lang="da-DK" dirty="0" smtClean="0">
                <a:solidFill>
                  <a:srgbClr val="EE802C"/>
                </a:solidFill>
              </a:rPr>
              <a:t>Men fungerer på et konkurrencemarked</a:t>
            </a:r>
          </a:p>
          <a:p>
            <a:pPr marL="171450" lvl="1" indent="-171450">
              <a:buClr>
                <a:srgbClr val="EE802C"/>
              </a:buClr>
              <a:buFont typeface="Arial" pitchFamily="34" charset="0"/>
              <a:buChar char="•"/>
            </a:pPr>
            <a:r>
              <a:rPr lang="da-DK" dirty="0">
                <a:solidFill>
                  <a:schemeClr val="tx1"/>
                </a:solidFill>
              </a:rPr>
              <a:t>Leverandører og medarbejdere har i en del situationer fælles </a:t>
            </a:r>
            <a:r>
              <a:rPr lang="da-DK" dirty="0" smtClean="0">
                <a:solidFill>
                  <a:schemeClr val="tx1"/>
                </a:solidFill>
              </a:rPr>
              <a:t>interesse i forhold til udbyder</a:t>
            </a:r>
            <a:endParaRPr lang="da-DK" dirty="0">
              <a:solidFill>
                <a:schemeClr val="tx1"/>
              </a:solidFill>
            </a:endParaRPr>
          </a:p>
          <a:p>
            <a:pPr marL="171450" lvl="1" indent="-171450">
              <a:buClr>
                <a:srgbClr val="EE802C"/>
              </a:buCl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Har oplevet busentreprenører, som arbejder meget seriøst med arbejdsmiljø</a:t>
            </a:r>
          </a:p>
          <a:p>
            <a:pPr lvl="1">
              <a:buClr>
                <a:srgbClr val="EE802C"/>
              </a:buClr>
            </a:pPr>
            <a:r>
              <a:rPr lang="da-DK" dirty="0">
                <a:solidFill>
                  <a:srgbClr val="EE802C"/>
                </a:solidFill>
              </a:rPr>
              <a:t>En vandt Arbejdsmiljøprisen i 2014 i kategorien </a:t>
            </a:r>
          </a:p>
          <a:p>
            <a:pPr lvl="1">
              <a:buClr>
                <a:srgbClr val="EE802C"/>
              </a:buClr>
            </a:pPr>
            <a:r>
              <a:rPr lang="da-DK" dirty="0" smtClean="0">
                <a:solidFill>
                  <a:srgbClr val="EE802C"/>
                </a:solidFill>
              </a:rPr>
              <a:t>‘Arbejdsmiljø </a:t>
            </a:r>
            <a:r>
              <a:rPr lang="da-DK" dirty="0">
                <a:solidFill>
                  <a:srgbClr val="EE802C"/>
                </a:solidFill>
              </a:rPr>
              <a:t>som strategisk </a:t>
            </a:r>
            <a:r>
              <a:rPr lang="da-DK" dirty="0" smtClean="0">
                <a:solidFill>
                  <a:srgbClr val="EE802C"/>
                </a:solidFill>
              </a:rPr>
              <a:t>element’</a:t>
            </a:r>
            <a:endParaRPr lang="da-DK" dirty="0">
              <a:solidFill>
                <a:srgbClr val="EE802C"/>
              </a:solidFill>
            </a:endParaRPr>
          </a:p>
          <a:p>
            <a:pPr marL="171450" lvl="1" indent="-171450">
              <a:buClr>
                <a:srgbClr val="EE802C"/>
              </a:buCl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Har indtryk af, at en større leverandør indenfor brand og redning, også opleves som en godt sted at være ansat!?!</a:t>
            </a:r>
          </a:p>
          <a:p>
            <a:pPr marL="171450" lvl="1" indent="-171450">
              <a:buClr>
                <a:srgbClr val="EE802C"/>
              </a:buCl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Vil opfordre jer til at dele erfaringer med det i dag!</a:t>
            </a:r>
          </a:p>
          <a:p>
            <a:pPr lvl="1"/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D3EEF-DE4E-429D-8EC4-DDC531AFF587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D9B6495F-7A5F-49B7-B2FB-01E93EF8A91F}" type="datetime1">
              <a:rPr lang="da-DK" smtClean="0"/>
              <a:pPr algn="r"/>
              <a:t>22-09-2015</a:t>
            </a:fld>
            <a:endParaRPr lang="da-DK" dirty="0"/>
          </a:p>
        </p:txBody>
      </p:sp>
      <p:pic>
        <p:nvPicPr>
          <p:cNvPr id="7" name="Picture 3" descr="C:\Documents and Settings\imw\Lokale indstillinger\Temporary Internet Files\Content.IE5\1E9AP1E4\MC9000787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356992"/>
            <a:ext cx="2020724" cy="2131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imw\Lokale indstillinger\Temporary Internet Files\Content.IE5\MQJTMG6H\MC90043756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170" y="1124745"/>
            <a:ext cx="162173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28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æsentationsmappe">
  <a:themeElements>
    <a:clrScheme name="TeamArbejdsliv">
      <a:dk1>
        <a:srgbClr val="000000"/>
      </a:dk1>
      <a:lt1>
        <a:srgbClr val="FFFFFF"/>
      </a:lt1>
      <a:dk2>
        <a:srgbClr val="DC5924"/>
      </a:dk2>
      <a:lt2>
        <a:srgbClr val="C8C8B1"/>
      </a:lt2>
      <a:accent1>
        <a:srgbClr val="97A7CF"/>
      </a:accent1>
      <a:accent2>
        <a:srgbClr val="B4B392"/>
      </a:accent2>
      <a:accent3>
        <a:srgbClr val="526DB0"/>
      </a:accent3>
      <a:accent4>
        <a:srgbClr val="D5D5D5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TeamArbejdsliv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TA_præsentation</Template>
  <TotalTime>0</TotalTime>
  <Words>1108</Words>
  <Application>Microsoft Office PowerPoint</Application>
  <PresentationFormat>Skærmshow (4:3)</PresentationFormat>
  <Paragraphs>192</Paragraphs>
  <Slides>18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Candara</vt:lpstr>
      <vt:lpstr>Præsentationsmappe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2015-09-15T14:29:52Z</dcterms:created>
  <dcterms:modified xsi:type="dcterms:W3CDTF">2015-09-22T06:29:06Z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1030</vt:i4>
  </property>
  <property fmtid="{D5CDD505-2E9C-101B-9397-08002B2CF9AE}" pid="3" name="_Version">
    <vt:lpwstr>12.0.4518</vt:lpwstr>
  </property>
  <property fmtid="{D5CDD505-2E9C-101B-9397-08002B2CF9AE}" pid="4" name="_AdHocReviewCycleID">
    <vt:i4>1664739582</vt:i4>
  </property>
  <property fmtid="{D5CDD505-2E9C-101B-9397-08002B2CF9AE}" pid="5" name="_NewReviewCycle">
    <vt:lpwstr/>
  </property>
</Properties>
</file>